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346" r:id="rId4"/>
    <p:sldId id="581" r:id="rId5"/>
    <p:sldId id="562" r:id="rId6"/>
    <p:sldId id="596" r:id="rId7"/>
    <p:sldId id="598" r:id="rId8"/>
    <p:sldId id="599" r:id="rId9"/>
    <p:sldId id="605" r:id="rId10"/>
    <p:sldId id="600" r:id="rId11"/>
    <p:sldId id="564" r:id="rId12"/>
    <p:sldId id="614" r:id="rId13"/>
    <p:sldId id="601" r:id="rId14"/>
    <p:sldId id="606" r:id="rId15"/>
    <p:sldId id="607" r:id="rId16"/>
    <p:sldId id="566" r:id="rId17"/>
    <p:sldId id="608" r:id="rId18"/>
    <p:sldId id="609" r:id="rId19"/>
    <p:sldId id="603" r:id="rId20"/>
    <p:sldId id="604" r:id="rId21"/>
    <p:sldId id="610" r:id="rId22"/>
    <p:sldId id="611" r:id="rId23"/>
    <p:sldId id="612" r:id="rId24"/>
    <p:sldId id="613" r:id="rId25"/>
    <p:sldId id="568" r:id="rId26"/>
    <p:sldId id="266" r:id="rId27"/>
  </p:sldIdLst>
  <p:sldSz cx="12192000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46" userDrawn="1">
          <p15:clr>
            <a:srgbClr val="A4A3A4"/>
          </p15:clr>
        </p15:guide>
        <p15:guide id="9" pos="166" userDrawn="1">
          <p15:clr>
            <a:srgbClr val="A4A3A4"/>
          </p15:clr>
        </p15:guide>
        <p15:guide id="10" pos="3704" userDrawn="1">
          <p15:clr>
            <a:srgbClr val="A4A3A4"/>
          </p15:clr>
        </p15:guide>
        <p15:guide id="11" pos="3952" userDrawn="1">
          <p15:clr>
            <a:srgbClr val="A4A3A4"/>
          </p15:clr>
        </p15:guide>
        <p15:guide id="12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33CC"/>
    <a:srgbClr val="3333FF"/>
    <a:srgbClr val="E28700"/>
    <a:srgbClr val="A50034"/>
    <a:srgbClr val="C5003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7187-A8FA-3671-A2CB-44C7581A183C}" v="192" dt="2022-11-11T16:58:12.797"/>
    <p1510:client id="{24E39E17-2E22-B486-77CF-777450499CC3}" v="2098" dt="2023-03-11T14:40:52.942"/>
    <p1510:client id="{25C22852-802B-FBCE-A825-55B1F7FDCC7C}" v="1734" dt="2023-04-12T06:38:36.207"/>
    <p1510:client id="{319A1BB2-D61D-3548-AF58-A9CF2939C341}" v="4" dt="2022-11-24T01:29:41.961"/>
    <p1510:client id="{3325744D-5811-5E9C-4EE5-B2D5B7B5E667}" v="13" dt="2022-11-12T13:55:26.931"/>
    <p1510:client id="{34500D41-EB10-682E-4083-FB91E6C6E19A}" v="1339" dt="2022-11-22T15:50:53.929"/>
    <p1510:client id="{58259F59-3304-98CA-0336-CFC984BA5730}" v="1" dt="2022-11-24T04:32:54.687"/>
    <p1510:client id="{58BAB58A-BBA2-D11F-2516-CB335FF2F934}" v="135" dt="2022-11-12T15:40:29.103"/>
    <p1510:client id="{59B55D6C-2BC5-A6A9-D442-924654954F80}" v="1768" dt="2023-04-11T14:04:42.242"/>
    <p1510:client id="{612BAEA1-1C22-B9BD-D9F4-1E717154E1C1}" v="888" dt="2023-03-12T10:07:14.273"/>
    <p1510:client id="{824E05D9-58C5-D97F-96EF-9DB38E035AD6}" v="20" dt="2023-03-12T02:58:09.693"/>
    <p1510:client id="{8E0D370C-E258-4AF8-F0E8-71C8261397C8}" v="179" dt="2022-11-23T15:45:47.864"/>
    <p1510:client id="{C86F48C1-3A51-815C-1677-871C8E789FE0}" v="41" dt="2022-11-13T15:43:51.921"/>
    <p1510:client id="{F4A490F2-99BF-B88E-BF6A-862827F4B223}" v="1" dt="2022-11-24T04:45:32.488"/>
    <p1510:client id="{F57CF17D-286A-2D10-1B69-7C8C88275191}" v="117" dt="2023-03-12T14:52:5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2" autoAdjust="0"/>
  </p:normalViewPr>
  <p:slideViewPr>
    <p:cSldViewPr snapToGrid="0">
      <p:cViewPr varScale="1">
        <p:scale>
          <a:sx n="103" d="100"/>
          <a:sy n="103" d="100"/>
        </p:scale>
        <p:origin x="84" y="248"/>
      </p:cViewPr>
      <p:guideLst>
        <p:guide orient="horz" pos="164"/>
        <p:guide orient="horz" pos="119"/>
        <p:guide orient="horz" pos="4042"/>
        <p:guide orient="horz" pos="2296"/>
        <p:guide pos="3840"/>
        <p:guide pos="211"/>
        <p:guide pos="7446"/>
        <p:guide pos="166"/>
        <p:guide pos="3704"/>
        <p:guide pos="395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9137C0-7968-40FC-B149-1354B9F06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C8A2DC-18A1-43F2-868F-84143212F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521-7C1A-42BB-BD26-F611F361112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B3A63-AF89-408C-BD66-0E27B7B1F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2673C-BA81-4767-B5A7-6012E380E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35128-8D40-493A-A312-846A6F9C0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9BD65-8259-44B3-A69B-9C8B99C856D1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F0BF-A1E4-4CC4-8880-38A6075C7C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3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1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4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8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20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5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22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0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4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41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5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6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9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/16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/18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28" y="6460654"/>
            <a:ext cx="904113" cy="28803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371421" y="1101403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8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35485" y="1385481"/>
            <a:ext cx="6881676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/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통신사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고객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이탈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방지하기</a:t>
            </a:r>
            <a:endParaRPr lang="ko-KR" altLang="en-US" sz="4200" b="1" spc="-100">
              <a:latin typeface="Malgun Gothic"/>
              <a:ea typeface="Malgun Gothic"/>
              <a:cs typeface="+mn-lt"/>
            </a:endParaRPr>
          </a:p>
          <a:p>
            <a:endParaRPr lang="en-US" altLang="ko-KR" sz="4200" b="1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051D-1110-5BEC-8A28-C3CA2C3547FE}"/>
              </a:ext>
            </a:extLst>
          </p:cNvPr>
          <p:cNvSpPr txBox="1"/>
          <p:nvPr/>
        </p:nvSpPr>
        <p:spPr>
          <a:xfrm>
            <a:off x="1127448" y="715345"/>
            <a:ext cx="48327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AI 18 </a:t>
            </a:r>
            <a:r>
              <a:rPr lang="en-US" altLang="ko-KR" sz="2000" b="1" dirty="0" err="1">
                <a:latin typeface="맑은 고딕"/>
                <a:ea typeface="맑은 고딕"/>
                <a:cs typeface="Microsoft GothicNeo"/>
              </a:rPr>
              <a:t>경동연</a:t>
            </a:r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 Project2</a:t>
            </a:r>
            <a:r>
              <a:rPr lang="ko-KR" altLang="en-US" sz="2000" b="1" dirty="0">
                <a:latin typeface="맑은 고딕"/>
                <a:ea typeface="맑은 고딕"/>
                <a:cs typeface="Microsoft GothicNeo"/>
              </a:rPr>
              <a:t>소개영상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11" name="그림 10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43472" y="3750292"/>
            <a:ext cx="4238625" cy="239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5220489"/>
            <a:ext cx="417601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latin typeface="맑은 고딕"/>
                <a:ea typeface="맑은 고딕"/>
              </a:rPr>
              <a:t>AI_18_</a:t>
            </a:r>
            <a:r>
              <a:rPr lang="ko-KR" altLang="en-US" b="1" spc="-100" dirty="0" err="1">
                <a:latin typeface="맑은 고딕"/>
                <a:ea typeface="맑은 고딕"/>
              </a:rPr>
              <a:t>경동연</a:t>
            </a:r>
            <a:endParaRPr lang="ko-KR" altLang="ko-KR" b="1" spc="-100" dirty="0" err="1"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  <p:pic>
        <p:nvPicPr>
          <p:cNvPr id="3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B8143FF-8045-8DED-AF39-4F4911624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882" y="2359202"/>
            <a:ext cx="4424854" cy="40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Regular"/>
                <a:cs typeface="Arial Unicode MS"/>
              </a:rPr>
              <a:t>4. 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데이터</a:t>
            </a:r>
            <a:r>
              <a:rPr lang="en-US" sz="2400" b="1" dirty="0">
                <a:latin typeface="Arial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준비</a:t>
            </a:r>
            <a:endParaRPr lang="ko-KR" altLang="en-US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3999EDB-FAE2-475D-954C-53DCFFDD0C5E}"/>
              </a:ext>
            </a:extLst>
          </p:cNvPr>
          <p:cNvSpPr/>
          <p:nvPr/>
        </p:nvSpPr>
        <p:spPr bwMode="auto">
          <a:xfrm>
            <a:off x="6578174" y="1107094"/>
            <a:ext cx="48658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최빈값을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기준으로하는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기준모델 만들기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95B6B38-4878-4466-B7C3-021D2BFDAB5F}"/>
              </a:ext>
            </a:extLst>
          </p:cNvPr>
          <p:cNvSpPr/>
          <p:nvPr/>
        </p:nvSpPr>
        <p:spPr bwMode="auto">
          <a:xfrm>
            <a:off x="635387" y="1107093"/>
            <a:ext cx="46286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Hold-out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기법으로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학습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검증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테스트셋을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75:25로 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나누기</a:t>
            </a:r>
            <a:endParaRPr lang="en-US" altLang="ko-KR" sz="2000" b="1" kern="0" dirty="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11F94B-330B-82D3-17D3-4D52CEC9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01959"/>
            <a:ext cx="4074404" cy="1454078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76F46DB-6335-AD13-155C-354D280B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3" y="4721943"/>
            <a:ext cx="5130188" cy="664089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F356305-1E48-7A2A-8DC8-A319E26C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5" y="2329214"/>
            <a:ext cx="3303224" cy="33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61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30130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XGBClassifier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622348" y="1717221"/>
            <a:ext cx="6438151" cy="244799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XGBClassifier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(Extreme Gradient Boosting)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모델입니다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앙상블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각각의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만들어나가면서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최소화하도록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잔여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(residual error)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에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(gradient)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이용하여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다음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분할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(split)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찾는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방식으로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구성합니다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pic>
        <p:nvPicPr>
          <p:cNvPr id="3" name="그림 5" descr="차트, 도표이(가) 표시된 사진&#10;&#10;자동 생성된 설명">
            <a:extLst>
              <a:ext uri="{FF2B5EF4-FFF2-40B4-BE49-F238E27FC236}">
                <a16:creationId xmlns:a16="http://schemas.microsoft.com/office/drawing/2014/main" id="{B7FE90CA-D8C1-7AEB-8964-643C58F3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0" y="2128811"/>
            <a:ext cx="4184572" cy="3068595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930129" y="4298367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주의점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466275" y="5040645"/>
            <a:ext cx="6832922" cy="12545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데이터가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불균형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가중치를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조정해야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과적합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방지와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높일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있도록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하이퍼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파라미터를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튜닝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479257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69912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Max_depth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885584" y="1717221"/>
            <a:ext cx="5080406" cy="182454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깊이를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복잡도를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조절하여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과적합을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569911" y="3882731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Learning_rate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881911" y="4597300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트리의 가중치를 업데이트하는 속도를 결정하는 파라미터로 모델의 학습 속도를 조절하여 모델이 안정적으로 수렴하는 데 도움</a:t>
            </a:r>
            <a:endParaRPr lang="ko-KR" sz="2000" dirty="0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41EDBDB2-AAF1-B04E-98D1-71D398DF1BE1}"/>
              </a:ext>
            </a:extLst>
          </p:cNvPr>
          <p:cNvSpPr/>
          <p:nvPr/>
        </p:nvSpPr>
        <p:spPr>
          <a:xfrm>
            <a:off x="7291839" y="387989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Colsample_bytree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16C1A2D-8D28-B01A-29AA-7155BF29B526}"/>
              </a:ext>
            </a:extLst>
          </p:cNvPr>
          <p:cNvSpPr/>
          <p:nvPr/>
        </p:nvSpPr>
        <p:spPr>
          <a:xfrm>
            <a:off x="7291838" y="95658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Min_child_weight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A2662973-970F-3C60-CB8B-981AA513B103}"/>
              </a:ext>
            </a:extLst>
          </p:cNvPr>
          <p:cNvSpPr/>
          <p:nvPr/>
        </p:nvSpPr>
        <p:spPr bwMode="auto">
          <a:xfrm>
            <a:off x="6631547" y="1715554"/>
            <a:ext cx="5087250" cy="18363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(split)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결정하기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위한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자식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노드의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가중치를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트리에서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불필요한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altLang="en-US" sz="2000" dirty="0">
              <a:ea typeface="맑은 고딕" panose="020B0503020000020004" pitchFamily="34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EBC8ED9B-929B-4BAE-5E9A-7395F77A10B0}"/>
              </a:ext>
            </a:extLst>
          </p:cNvPr>
          <p:cNvSpPr/>
          <p:nvPr/>
        </p:nvSpPr>
        <p:spPr bwMode="auto">
          <a:xfrm>
            <a:off x="6631546" y="4597299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트리에서 사용될 특성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feature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 비율을 설정하는 파라미터로 모델이 학습에 사용할 특성의 수를 조절하여 과적합을 방지하는 역할</a:t>
            </a:r>
            <a:endParaRPr lang="ko-KR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27805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706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 대략적인 튜닝 범위 잡기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21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C8A99E9-42B6-00C3-637C-6A432D97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7" y="1838934"/>
            <a:ext cx="3385850" cy="4180830"/>
          </a:xfrm>
          <a:prstGeom prst="rect">
            <a:avLst/>
          </a:prstGeom>
        </p:spPr>
      </p:pic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5022283"/>
            <a:ext cx="6410609" cy="13371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0.5909124836035503,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0.8364856321537706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4511898-418D-FAB0-0FC9-F5754D30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68" y="1835607"/>
            <a:ext cx="2890091" cy="29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9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412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sz="2000" b="1" dirty="0" err="1">
                <a:ea typeface="+mn-lt"/>
                <a:cs typeface="+mn-lt"/>
              </a:rPr>
              <a:t>Grid</a:t>
            </a:r>
            <a:r>
              <a:rPr lang="ko-KR" sz="2000" b="1" dirty="0">
                <a:ea typeface="+mn-lt"/>
                <a:cs typeface="+mn-lt"/>
              </a:rPr>
              <a:t> 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 최적의 파라미터 구하기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4407175"/>
            <a:ext cx="6034200" cy="16676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 </a:t>
            </a:r>
            <a:endParaRPr lang="ko-KR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0.8364753428389792</a:t>
            </a:r>
            <a:endParaRPr lang="ko-KR" sz="160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710CEA-0F24-0D7A-16AA-461087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8" y="2130022"/>
            <a:ext cx="5993176" cy="1799233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24E889D-9C52-1815-E37C-03421ADB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30" y="1862415"/>
            <a:ext cx="3569465" cy="39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4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574004" y="2717871"/>
            <a:ext cx="5251197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Scale_pos_weight를</a:t>
            </a:r>
            <a:r>
              <a:rPr lang="ko-KR" altLang="en-US" sz="2000" b="1" dirty="0">
                <a:ea typeface="+mn-lt"/>
                <a:cs typeface="+mn-lt"/>
              </a:rPr>
              <a:t> 이용하여 타겟 데이터의 데이터 불균형 문제 해결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28790-2410-7814-99F2-42B2E008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9" y="1113051"/>
            <a:ext cx="4591268" cy="4789551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E1210313-BFB5-3622-1962-0A20FBE84985}"/>
              </a:ext>
            </a:extLst>
          </p:cNvPr>
          <p:cNvSpPr/>
          <p:nvPr/>
        </p:nvSpPr>
        <p:spPr>
          <a:xfrm>
            <a:off x="565245" y="4390767"/>
            <a:ext cx="5259954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Early_stop을</a:t>
            </a:r>
            <a:r>
              <a:rPr lang="ko-KR" altLang="en-US" sz="2000" b="1" dirty="0">
                <a:ea typeface="맑은 고딕"/>
              </a:rPr>
              <a:t> 이용하여 과적합을 방지</a:t>
            </a: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C591BAEA-D51D-3CBE-0139-438CEDBF50C2}"/>
              </a:ext>
            </a:extLst>
          </p:cNvPr>
          <p:cNvSpPr/>
          <p:nvPr/>
        </p:nvSpPr>
        <p:spPr>
          <a:xfrm>
            <a:off x="591521" y="1193871"/>
            <a:ext cx="5233679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 적용</a:t>
            </a:r>
            <a:endParaRPr lang="ko-KR" altLang="en-US" sz="20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42640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956" y="1079514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6565794" y="5189522"/>
            <a:ext cx="5456593" cy="14268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타겟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데이터인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Churn은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불균형한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데이터이기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f1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스코어와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ROC-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AUC를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사용하고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이탈하지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것이라고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예측하면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이탈하지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고객에게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투자함으로써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발생하는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손해액이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생기기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또한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초점에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두고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측정합니다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400" dirty="0">
              <a:highlight>
                <a:srgbClr val="FFFFFF"/>
              </a:highlight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60203-6F2C-9CA1-35E1-AA7D68C2B89E}"/>
              </a:ext>
            </a:extLst>
          </p:cNvPr>
          <p:cNvSpPr/>
          <p:nvPr/>
        </p:nvSpPr>
        <p:spPr>
          <a:xfrm>
            <a:off x="622137" y="5045664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정밀도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CF7171-4401-8424-20A0-000CC1662C3F}"/>
              </a:ext>
            </a:extLst>
          </p:cNvPr>
          <p:cNvSpPr/>
          <p:nvPr/>
        </p:nvSpPr>
        <p:spPr>
          <a:xfrm>
            <a:off x="6266193" y="12917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재현율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3C57C7-9826-2884-1695-D602C08AEAA6}"/>
              </a:ext>
            </a:extLst>
          </p:cNvPr>
          <p:cNvSpPr/>
          <p:nvPr/>
        </p:nvSpPr>
        <p:spPr>
          <a:xfrm>
            <a:off x="620386" y="194336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ROC-AUC</a:t>
            </a:r>
            <a:endParaRPr lang="en-US" altLang="ko-KR" sz="1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FE7DAE-58B3-7611-3247-846333235C2E}"/>
              </a:ext>
            </a:extLst>
          </p:cNvPr>
          <p:cNvSpPr/>
          <p:nvPr/>
        </p:nvSpPr>
        <p:spPr>
          <a:xfrm>
            <a:off x="623889" y="342707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정확도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4FFC0D-7C3B-174C-C3C8-3BB4F4D94BED}"/>
              </a:ext>
            </a:extLst>
          </p:cNvPr>
          <p:cNvSpPr/>
          <p:nvPr/>
        </p:nvSpPr>
        <p:spPr>
          <a:xfrm>
            <a:off x="6266192" y="2912063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F1 score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CB29958F-C132-E778-38E0-94AFFC3C5F73}"/>
              </a:ext>
            </a:extLst>
          </p:cNvPr>
          <p:cNvSpPr/>
          <p:nvPr/>
        </p:nvSpPr>
        <p:spPr>
          <a:xfrm>
            <a:off x="6995300" y="4267651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사용할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BCE0A51-9E73-5B82-88A9-DD3518955199}"/>
              </a:ext>
            </a:extLst>
          </p:cNvPr>
          <p:cNvSpPr/>
          <p:nvPr/>
        </p:nvSpPr>
        <p:spPr bwMode="auto">
          <a:xfrm>
            <a:off x="2151448" y="1940073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곡선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아래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면적으로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종합적으로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평가합니다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 ROC-AUC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값을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가지며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가까울수록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우수 하며 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클래스 불균형이 심한 데이터셋에서 모델의 성능을 평가하는 데 유용</a:t>
            </a:r>
            <a:endParaRPr lang="ko-KR" sz="1400" dirty="0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4ABEFDB8-DAEA-4E69-AEB2-3DC6B1E98D0A}"/>
              </a:ext>
            </a:extLst>
          </p:cNvPr>
          <p:cNvSpPr/>
          <p:nvPr/>
        </p:nvSpPr>
        <p:spPr bwMode="auto">
          <a:xfrm>
            <a:off x="2151447" y="3516624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전체 샘플 중에서 올바르게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예측한 샘플의 비율을 나타내는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 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하지만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불균형이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심한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평가하는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데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부적절한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2FADC6C7-7629-59B3-40D3-4B07DC8843C9}"/>
              </a:ext>
            </a:extLst>
          </p:cNvPr>
          <p:cNvSpPr/>
          <p:nvPr/>
        </p:nvSpPr>
        <p:spPr bwMode="auto">
          <a:xfrm>
            <a:off x="2151447" y="4926763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 중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샘플의 비율을 나타내는 지표로 실제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샘플이 얼마나 정확한지를 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정밀도가 높을수록 모델의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예측이 실제로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경우가 많으므로 거짓 양성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Positive)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중요한 지표</a:t>
            </a:r>
            <a:endParaRPr lang="ko-KR" sz="1400" dirty="0"/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C46C2AA2-23C9-0560-3143-C7390645D149}"/>
              </a:ext>
            </a:extLst>
          </p:cNvPr>
          <p:cNvSpPr/>
          <p:nvPr/>
        </p:nvSpPr>
        <p:spPr bwMode="auto">
          <a:xfrm>
            <a:off x="7914620" y="2921038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정밀도와 재현율의 조화 평균값으로, 모델의 성능을 종합적으로 평가합니다. f1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score는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정밀도와 재현율이 균형적으로 중요한 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sz="1400" dirty="0"/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D7E2CCEB-8714-7C12-BFA4-2B0B3BBE38CC}"/>
              </a:ext>
            </a:extLst>
          </p:cNvPr>
          <p:cNvSpPr/>
          <p:nvPr/>
        </p:nvSpPr>
        <p:spPr bwMode="auto">
          <a:xfrm>
            <a:off x="7914618" y="1037935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 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샘플의 비율을 나타내는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지표로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모델이 얼마나 잘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예측했는지를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재현율이 높을수록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샘플을 놓치지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않으므로 거짓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Negative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경우에 중요한 지표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16283820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XGBClassifier모델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검증데이터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평가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endParaRPr lang="en-US" altLang="ko-KR" sz="2000" b="1" dirty="0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347173" y="4874213"/>
            <a:ext cx="3503421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기본모델의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endParaRPr lang="ko-KR" altLang="en-US" sz="2000" kern="0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 = 0.5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altLang="en-US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 is 0.0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 score)is 0.0</a:t>
            </a:r>
            <a:endParaRPr lang="ko-KR" sz="2000" dirty="0">
              <a:ea typeface="맑은 고딕"/>
            </a:endParaRPr>
          </a:p>
        </p:txBody>
      </p:sp>
      <p:pic>
        <p:nvPicPr>
          <p:cNvPr id="9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3B0768DC-A681-3D06-4EAA-F23EACDF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56" y="1843467"/>
            <a:ext cx="3032234" cy="2715616"/>
          </a:xfrm>
          <a:prstGeom prst="rect">
            <a:avLst/>
          </a:prstGeom>
        </p:spPr>
      </p:pic>
      <p:pic>
        <p:nvPicPr>
          <p:cNvPr id="10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6A5C604-A191-13BE-C504-3B7255A7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9" y="1709136"/>
            <a:ext cx="4223407" cy="2975521"/>
          </a:xfrm>
          <a:prstGeom prst="rect">
            <a:avLst/>
          </a:prstGeom>
        </p:spPr>
      </p:pic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6644622" y="4874212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검증 데이터의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0.8631021756021756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0.8290598290598291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0.6510067114093959</a:t>
            </a:r>
            <a:endParaRPr lang="en-US" sz="2000">
              <a:ea typeface="맑은 고딕"/>
            </a:endParaRP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A2B01BD8-1E45-6665-9E29-DB54C88AF18D}"/>
              </a:ext>
            </a:extLst>
          </p:cNvPr>
          <p:cNvSpPr/>
          <p:nvPr/>
        </p:nvSpPr>
        <p:spPr>
          <a:xfrm>
            <a:off x="3965845" y="4954596"/>
            <a:ext cx="2618498" cy="1314237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기본모델의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지표와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비교하면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  <a:p>
            <a:pPr algn="ctr" defTabSz="914126">
              <a:defRPr/>
            </a:pP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  </a:t>
            </a:r>
            <a:r>
              <a:rPr lang="en-US" sz="1400" b="1" kern="0" dirty="0" err="1">
                <a:solidFill>
                  <a:schemeClr val="bg1"/>
                </a:solidFill>
                <a:ea typeface="+mn-lt"/>
                <a:cs typeface="+mn-lt"/>
              </a:rPr>
              <a:t>XGBClassifier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모델의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지표가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ko-KR" altLang="en-US" sz="1400" b="1" kern="0">
              <a:solidFill>
                <a:schemeClr val="bg1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향상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된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것을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알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1400" b="1" kern="0" dirty="0" err="1">
                <a:solidFill>
                  <a:schemeClr val="bg1"/>
                </a:solidFill>
                <a:ea typeface="+mn-lt"/>
                <a:cs typeface="+mn-lt"/>
              </a:rPr>
              <a:t>있다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6119513-9D8E-5AA0-1D29-9177AAC4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109" y="1848262"/>
            <a:ext cx="3366654" cy="2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10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7. </a:t>
            </a:r>
            <a:r>
              <a:rPr lang="en-US" altLang="ko-KR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Test Score</a:t>
            </a:r>
            <a:r>
              <a:rPr lang="en-US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 </a:t>
            </a:r>
            <a:r>
              <a:rPr lang="ko-KR" sz="2400" b="1" dirty="0">
                <a:highlight>
                  <a:srgbClr val="FFFFFF"/>
                </a:highlight>
                <a:latin typeface="Arial"/>
                <a:ea typeface="LG스마트체 Bold"/>
                <a:cs typeface="Arial"/>
              </a:rPr>
              <a:t>제시</a:t>
            </a:r>
            <a:endParaRPr lang="ko-KR" sz="2400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Test score(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일반화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성능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)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3374949" y="486035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 Test score </a:t>
            </a:r>
            <a:r>
              <a:rPr lang="en-US" alt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평가</a:t>
            </a:r>
            <a:endParaRPr lang="ko-KR" sz="2000" kern="0" dirty="0" err="1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0.8394725798934146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0.7987152034261242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0.6206322795341099</a:t>
            </a:r>
            <a:endParaRPr lang="en-US" altLang="ko-KR" sz="2000" kern="0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07B3C0-4C85-6072-AB99-1CAA78B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1838922"/>
            <a:ext cx="3671455" cy="2584410"/>
          </a:xfrm>
          <a:prstGeom prst="rect">
            <a:avLst/>
          </a:prstGeom>
        </p:spPr>
      </p:pic>
      <p:pic>
        <p:nvPicPr>
          <p:cNvPr id="8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31A54DA6-C7AA-85DC-A619-9D960819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2" y="1833595"/>
            <a:ext cx="2854036" cy="2567356"/>
          </a:xfrm>
          <a:prstGeom prst="rect">
            <a:avLst/>
          </a:prstGeom>
        </p:spPr>
      </p:pic>
      <p:pic>
        <p:nvPicPr>
          <p:cNvPr id="5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874BC50F-34DF-9A22-87C8-E7770488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63" y="1834407"/>
            <a:ext cx="3172690" cy="25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333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8.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r>
              <a:rPr lang="ko-KR" altLang="en-US" sz="2400" b="1" dirty="0">
                <a:latin typeface="LG스마트체 Bold"/>
                <a:ea typeface="LG스마트체 Regular"/>
              </a:rPr>
              <a:t>변수 중요도 분석</a:t>
            </a:r>
            <a:endParaRPr lang="en-US" altLang="ko-KR" sz="2400" b="1" dirty="0"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5551" y="1129712"/>
            <a:ext cx="5298150" cy="124915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모델의 변수 중요도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619193" y="2632396"/>
            <a:ext cx="5422840" cy="2640789"/>
          </a:xfrm>
          <a:prstGeom prst="roundRect">
            <a:avLst>
              <a:gd name="adj" fmla="val 7010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 err="1">
                <a:ea typeface="+mn-lt"/>
                <a:cs typeface="+mn-lt"/>
              </a:rPr>
              <a:t>모델의</a:t>
            </a:r>
            <a:r>
              <a:rPr lang="en-US" sz="2000" kern="0" dirty="0">
                <a:ea typeface="+mn-lt"/>
                <a:cs typeface="+mn-lt"/>
              </a:rPr>
              <a:t> </a:t>
            </a:r>
            <a:r>
              <a:rPr lang="ko-KR" altLang="en-US" sz="2000" kern="0" dirty="0">
                <a:ea typeface="+mn-lt"/>
                <a:cs typeface="+mn-lt"/>
              </a:rPr>
              <a:t>성능에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대한</a:t>
            </a:r>
            <a:r>
              <a:rPr lang="en-US" sz="2000" kern="0" dirty="0">
                <a:ea typeface="+mn-lt"/>
                <a:cs typeface="+mn-lt"/>
              </a:rPr>
              <a:t> 각 </a:t>
            </a:r>
            <a:r>
              <a:rPr lang="en-US" sz="2000" kern="0" dirty="0" err="1">
                <a:ea typeface="+mn-lt"/>
                <a:cs typeface="+mn-lt"/>
              </a:rPr>
              <a:t>특성들의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중요도를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수치로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보여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ko-KR" altLang="en-US" sz="2000" kern="0" dirty="0">
                <a:ea typeface="+mn-lt"/>
                <a:cs typeface="+mn-lt"/>
              </a:rPr>
              <a:t>줍니다</a:t>
            </a:r>
            <a:r>
              <a:rPr lang="en-US" sz="2000" kern="0" dirty="0">
                <a:ea typeface="+mn-lt"/>
                <a:cs typeface="+mn-lt"/>
              </a:rPr>
              <a:t>.</a:t>
            </a:r>
            <a:endParaRPr lang="en-US" altLang="ko-KR" sz="2000" b="1" kern="0"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2000" kern="0" dirty="0">
              <a:ea typeface="맑은 고딕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 err="1">
                <a:ea typeface="맑은 고딕"/>
                <a:cs typeface="+mn-lt"/>
              </a:rPr>
              <a:t>그래프를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보면</a:t>
            </a:r>
            <a:r>
              <a:rPr lang="en-US" altLang="ko-KR" sz="2000" kern="0" dirty="0">
                <a:ea typeface="맑은 고딕"/>
                <a:cs typeface="+mn-lt"/>
              </a:rPr>
              <a:t> Contract, </a:t>
            </a:r>
            <a:r>
              <a:rPr lang="en-US" altLang="ko-KR" sz="2000" kern="0" dirty="0" err="1">
                <a:ea typeface="맑은 고딕"/>
                <a:cs typeface="+mn-lt"/>
              </a:rPr>
              <a:t>서비스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칼럼들</a:t>
            </a:r>
            <a:r>
              <a:rPr lang="en-US" altLang="ko-KR" sz="2000" kern="0" dirty="0">
                <a:ea typeface="맑은 고딕"/>
                <a:cs typeface="+mn-lt"/>
              </a:rPr>
              <a:t>, tenure </a:t>
            </a:r>
            <a:r>
              <a:rPr lang="en-US" altLang="ko-KR" sz="2000" kern="0" dirty="0" err="1">
                <a:ea typeface="맑은 고딕"/>
                <a:cs typeface="+mn-lt"/>
              </a:rPr>
              <a:t>등이</a:t>
            </a:r>
            <a:r>
              <a:rPr lang="en-US" altLang="ko-KR" sz="2000" kern="0" dirty="0">
                <a:ea typeface="맑은 고딕"/>
                <a:cs typeface="+mn-lt"/>
              </a:rPr>
              <a:t> </a:t>
            </a:r>
            <a:r>
              <a:rPr lang="en-US" altLang="ko-KR" sz="2000" kern="0" dirty="0" err="1">
                <a:ea typeface="맑은 고딕"/>
                <a:cs typeface="+mn-lt"/>
              </a:rPr>
              <a:t>성능에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중요한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것을</a:t>
            </a:r>
            <a:r>
              <a:rPr lang="en-US" altLang="ko-KR" sz="2000" kern="0" dirty="0">
                <a:ea typeface="맑은 고딕"/>
                <a:cs typeface="+mn-lt"/>
              </a:rPr>
              <a:t> 알 수 </a:t>
            </a:r>
            <a:r>
              <a:rPr lang="en-US" altLang="ko-KR" sz="2000" kern="0" dirty="0" err="1">
                <a:ea typeface="맑은 고딕"/>
                <a:cs typeface="+mn-lt"/>
              </a:rPr>
              <a:t>있습니다</a:t>
            </a:r>
            <a:r>
              <a:rPr lang="en-US" altLang="ko-KR" sz="2000" kern="0" dirty="0">
                <a:ea typeface="맑은 고딕"/>
                <a:cs typeface="+mn-lt"/>
              </a:rPr>
              <a:t>. </a:t>
            </a:r>
            <a:endParaRPr lang="en-US" altLang="ko-KR" sz="2000" kern="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endParaRPr lang="ko-KR" altLang="en-US" sz="1600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91F4C99-C09B-D7AF-6BB5-B7CD2D62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0" y="1902108"/>
            <a:ext cx="5126181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71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8603" y="928491"/>
            <a:ext cx="9520673" cy="5560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ko-KR" sz="2400" b="1" dirty="0">
                <a:solidFill>
                  <a:srgbClr val="404040"/>
                </a:solidFill>
                <a:latin typeface="LG스마트체 Regular"/>
                <a:ea typeface="LG스마트체2.0 Bold"/>
                <a:cs typeface="Arial Unicode MS"/>
              </a:rPr>
              <a:t>데이터셋 선정 및 데이터 설명</a:t>
            </a:r>
            <a:endParaRPr lang="en-US" altLang="ko-KR" sz="2400" b="1" dirty="0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머신러닝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문제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정의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altLang="ko-KR" sz="2400" b="1" dirty="0" err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준비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분류문제를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풀 수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있는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XGBClassifier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 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생성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,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하이퍼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파라미터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튜닝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평가지표를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사용하여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검증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성능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Test Score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제시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변수중요도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PDP를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이용하여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작동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설명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학습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결과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한계점과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추후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개선사항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95245" y="287860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Contents</a:t>
            </a:r>
            <a:endParaRPr lang="ko-KR" altLang="en-US" sz="2800"/>
          </a:p>
        </p:txBody>
      </p:sp>
      <p:cxnSp>
        <p:nvCxnSpPr>
          <p:cNvPr id="5" name="직선 연결선 4"/>
          <p:cNvCxnSpPr/>
          <p:nvPr/>
        </p:nvCxnSpPr>
        <p:spPr>
          <a:xfrm>
            <a:off x="1610805" y="830130"/>
            <a:ext cx="1324599" cy="0"/>
          </a:xfrm>
          <a:prstGeom prst="line">
            <a:avLst/>
          </a:prstGeom>
          <a:ln w="57150" cap="rnd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82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1 : Month-to-Month, 2 : One Year, 3 : Two Year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장기계약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줄어든다고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ea typeface="맑은 고딕"/>
            </a:endParaRPr>
          </a:p>
          <a:p>
            <a:pPr algn="ctr" defTabSz="914126">
              <a:defRPr/>
            </a:pPr>
            <a:endParaRPr lang="en-US" altLang="ko-KR" sz="2000" kern="0" dirty="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유형이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매월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갱신하는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많을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2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878998D7-FA92-97BD-31F9-F4BDE343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23257"/>
            <a:ext cx="3463636" cy="2220686"/>
          </a:xfrm>
          <a:prstGeom prst="rect">
            <a:avLst/>
          </a:prstGeom>
        </p:spPr>
      </p:pic>
      <p:pic>
        <p:nvPicPr>
          <p:cNvPr id="10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6AD019A5-FCE1-066F-E1E3-472EC6DB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10" y="3547673"/>
            <a:ext cx="3463636" cy="26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741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4773" y="973640"/>
            <a:ext cx="5884547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서비스를 이용한 기간(</a:t>
            </a:r>
            <a:r>
              <a:rPr lang="ko-KR" altLang="en-US" sz="2000" b="1" dirty="0" err="1">
                <a:ea typeface="맑은 고딕"/>
              </a:rPr>
              <a:t>Tenure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길어질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줄어든다고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2000" dirty="0">
              <a:ea typeface="맑은 고딕"/>
            </a:endParaRPr>
          </a:p>
          <a:p>
            <a:pPr algn="ctr" defTabSz="914126">
              <a:defRPr/>
            </a:pPr>
            <a:endParaRPr lang="en-US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/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25E37FF-2DE0-0FEA-DFA6-271A4F42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50966"/>
            <a:ext cx="3463636" cy="220683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2753681-4F39-AC10-3A0F-7CB81B5B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561527"/>
            <a:ext cx="3463636" cy="26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559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0918" y="973640"/>
            <a:ext cx="587069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결제 방법(</a:t>
            </a:r>
            <a:r>
              <a:rPr lang="ko-KR" altLang="en-US" sz="2000" b="1" dirty="0" err="1">
                <a:ea typeface="맑은 고딕"/>
              </a:rPr>
              <a:t>PaperlessBilling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2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이용하는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높아진다고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273D5170-B9CB-8EE3-02F7-3A506A69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6"/>
            <a:ext cx="3463636" cy="2238516"/>
          </a:xfrm>
          <a:prstGeom prst="rect">
            <a:avLst/>
          </a:prstGeom>
        </p:spPr>
      </p:pic>
      <p:pic>
        <p:nvPicPr>
          <p:cNvPr id="5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58A199B-767C-F5C7-CC3C-1509BD96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2982"/>
            <a:ext cx="3463636" cy="26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417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3093" y="973640"/>
            <a:ext cx="520634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월별 요금 청구액(</a:t>
            </a:r>
            <a:r>
              <a:rPr lang="ko-KR" altLang="en-US" sz="2000" b="1" dirty="0" err="1">
                <a:ea typeface="맑은 고딕"/>
              </a:rPr>
              <a:t>MonthlyCharges</a:t>
            </a:r>
            <a:r>
              <a:rPr lang="ko-KR" altLang="en-US" sz="2000" b="1" dirty="0">
                <a:ea typeface="맑은 고딕"/>
              </a:rPr>
              <a:t>)에 </a:t>
            </a:r>
            <a:endParaRPr lang="ko-KR"/>
          </a:p>
          <a:p>
            <a:pPr algn="ctr"/>
            <a:r>
              <a:rPr lang="ko-KR" altLang="en-US" sz="2000" b="1" dirty="0">
                <a:ea typeface="맑은 고딕"/>
              </a:rPr>
              <a:t>대한 PDP 분석</a:t>
            </a:r>
            <a:endParaRPr lang="ko-KR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올라간다고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BACED50-AD26-5CEB-0584-47F5A25A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5"/>
            <a:ext cx="3463636" cy="225237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7B8FCFBD-3C00-AD68-0B49-533B2F7C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6739"/>
            <a:ext cx="3463636" cy="26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410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1166194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ko-KR" sz="2400" dirty="0">
              <a:solidFill>
                <a:srgbClr val="212121"/>
              </a:solidFill>
              <a:highlight>
                <a:srgbClr val="FFFFFF"/>
              </a:highlight>
              <a:latin typeface="LG스마트체 Regular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82482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600" dirty="0">
                <a:ea typeface="맑은 고딕"/>
              </a:rPr>
              <a:t>매월 갱신하는 계약 유형의 고객의 계약 </a:t>
            </a:r>
            <a:r>
              <a:rPr lang="ko-KR" altLang="en-US" sz="1600" dirty="0" err="1">
                <a:ea typeface="맑은 고딕"/>
              </a:rPr>
              <a:t>해지율</a:t>
            </a:r>
            <a:r>
              <a:rPr lang="ko-KR" altLang="en-US" sz="1600" dirty="0">
                <a:ea typeface="맑은 고딕"/>
              </a:rPr>
              <a:t> 낮추기</a:t>
            </a:r>
            <a:endParaRPr lang="ko-KR" sz="1600">
              <a:ea typeface="맑은 고딕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306753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1년, 2년이상의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일정한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비율의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할인을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적용해주는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확률을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용량을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무료로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혜택같은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이벤트로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가입을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유도합니다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3.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해지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시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위약금이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발생하지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않도록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조건을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유리하게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만들어서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가능성을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맑은 고딕"/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9979836B-8A54-497A-D86A-32200D3473B4}"/>
              </a:ext>
            </a:extLst>
          </p:cNvPr>
          <p:cNvSpPr/>
          <p:nvPr/>
        </p:nvSpPr>
        <p:spPr>
          <a:xfrm>
            <a:off x="64092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600" dirty="0">
                <a:ea typeface="맑은 고딕"/>
              </a:rPr>
              <a:t>이용 기간이 짧은 고객의 계약 </a:t>
            </a:r>
            <a:r>
              <a:rPr lang="ko-KR" altLang="en-US" sz="1600" dirty="0" err="1">
                <a:ea typeface="맑은 고딕"/>
              </a:rPr>
              <a:t>해지율</a:t>
            </a:r>
            <a:r>
              <a:rPr lang="ko-KR" altLang="en-US" sz="1600" dirty="0">
                <a:ea typeface="맑은 고딕"/>
              </a:rPr>
              <a:t> 낮추기</a:t>
            </a:r>
            <a:endParaRPr lang="ko-KR" sz="1600">
              <a:ea typeface="맑은 고딕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616B50F6-778F-943F-0BD4-50230EF921AE}"/>
              </a:ext>
            </a:extLst>
          </p:cNvPr>
          <p:cNvSpPr/>
          <p:nvPr/>
        </p:nvSpPr>
        <p:spPr bwMode="auto">
          <a:xfrm>
            <a:off x="6333480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보상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프로그램이나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쿠폰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기간이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길어질수록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적립금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sz="12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문제를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제기할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,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빠르고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신속하게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해결하여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오래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만드는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9" name="모서리가 둥근 직사각형 40">
            <a:extLst>
              <a:ext uri="{FF2B5EF4-FFF2-40B4-BE49-F238E27FC236}">
                <a16:creationId xmlns:a16="http://schemas.microsoft.com/office/drawing/2014/main" id="{1C5F16A9-EB12-3B23-1AB4-B51614D158B2}"/>
              </a:ext>
            </a:extLst>
          </p:cNvPr>
          <p:cNvSpPr/>
          <p:nvPr/>
        </p:nvSpPr>
        <p:spPr>
          <a:xfrm>
            <a:off x="327064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600" dirty="0">
                <a:ea typeface="맑은 고딕"/>
              </a:rPr>
              <a:t>전자 청구서를 이용하는 고객의 계약 </a:t>
            </a:r>
            <a:r>
              <a:rPr lang="ko-KR" altLang="en-US" sz="1600" dirty="0" err="1">
                <a:ea typeface="맑은 고딕"/>
              </a:rPr>
              <a:t>해지율</a:t>
            </a:r>
            <a:r>
              <a:rPr lang="ko-KR" altLang="en-US" sz="1600" dirty="0">
                <a:ea typeface="맑은 고딕"/>
              </a:rPr>
              <a:t> 낮추기</a:t>
            </a:r>
            <a:endParaRPr lang="ko-KR" sz="1600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2EAD8B6-290A-58B6-30FB-2E0B42A2B27F}"/>
              </a:ext>
            </a:extLst>
          </p:cNvPr>
          <p:cNvSpPr/>
          <p:nvPr/>
        </p:nvSpPr>
        <p:spPr bwMode="auto">
          <a:xfrm>
            <a:off x="251335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안내와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내역에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설명을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자세하게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해줘서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디바이스에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제공하거나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패턴을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분석하여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유용한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개인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고객간의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신뢰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관계를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유지하고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만듭니다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>
              <a:ea typeface="맑은 고딕"/>
            </a:endParaRPr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4D9EF04D-EE84-C8D0-C317-63DB69DA2FC4}"/>
              </a:ext>
            </a:extLst>
          </p:cNvPr>
          <p:cNvSpPr/>
          <p:nvPr/>
        </p:nvSpPr>
        <p:spPr>
          <a:xfrm>
            <a:off x="6478482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600" dirty="0">
                <a:ea typeface="맑은 고딕"/>
              </a:rPr>
              <a:t>월별 요금 청구액이 높은 고객의 계약 </a:t>
            </a:r>
            <a:r>
              <a:rPr lang="ko-KR" altLang="en-US" sz="1600" dirty="0" err="1">
                <a:ea typeface="맑은 고딕"/>
              </a:rPr>
              <a:t>해지율</a:t>
            </a:r>
            <a:r>
              <a:rPr lang="ko-KR" altLang="en-US" sz="1600" dirty="0">
                <a:ea typeface="맑은 고딕"/>
              </a:rPr>
              <a:t> 낮추기</a:t>
            </a:r>
            <a:endParaRPr lang="ko-KR" sz="1600" dirty="0"/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C8170E60-487F-AAA0-B387-6D1D0C7D199B}"/>
              </a:ext>
            </a:extLst>
          </p:cNvPr>
          <p:cNvSpPr/>
          <p:nvPr/>
        </p:nvSpPr>
        <p:spPr bwMode="auto">
          <a:xfrm>
            <a:off x="6402753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현재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및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사용량에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따라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요금제를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금액을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낮춰주는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>
              <a:ea typeface="맑은 고딕"/>
            </a:endParaRPr>
          </a:p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발생할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불만을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가질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있으므로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빠른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해결을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높이고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해지율을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5626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6563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10. 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모델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학습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결과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한계점과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추후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개선사항</a:t>
            </a:r>
            <a:endParaRPr lang="en-US" sz="1300">
              <a:highlight>
                <a:srgbClr val="FFFFFF"/>
              </a:highlight>
              <a:latin typeface="Malgun Gothic"/>
              <a:ea typeface="LG스마트체 Regular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00BEBEC-B4BC-F7A9-474C-C3B1D323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2372591"/>
            <a:ext cx="6414654" cy="79663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47CC4A21-867D-EC15-5BE8-1C5D37387B2B}"/>
              </a:ext>
            </a:extLst>
          </p:cNvPr>
          <p:cNvSpPr/>
          <p:nvPr/>
        </p:nvSpPr>
        <p:spPr bwMode="auto">
          <a:xfrm>
            <a:off x="6250353" y="3738181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higher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하고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lower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낮아지게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하는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의미합니다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16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번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데이터를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했을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변화율이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0.50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나왔으므로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고객은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높다는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D1844A5-E441-02AD-8771-5E6AB131AF50}"/>
              </a:ext>
            </a:extLst>
          </p:cNvPr>
          <p:cNvSpPr/>
          <p:nvPr/>
        </p:nvSpPr>
        <p:spPr bwMode="auto">
          <a:xfrm>
            <a:off x="348317" y="2366580"/>
            <a:ext cx="5153834" cy="341130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대한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한계점으로는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PDP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영향력을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추정할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원인과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밝히지는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고려하지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많은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데이터에서는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부정확한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600" kern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개선사항으로는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SHAP (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SHapley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Additive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exPlanations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분석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방법을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사용해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</p:txBody>
      </p:sp>
      <p:sp>
        <p:nvSpPr>
          <p:cNvPr id="11" name="모서리가 둥근 직사각형 40">
            <a:extLst>
              <a:ext uri="{FF2B5EF4-FFF2-40B4-BE49-F238E27FC236}">
                <a16:creationId xmlns:a16="http://schemas.microsoft.com/office/drawing/2014/main" id="{8D608A85-75BE-03C7-5D30-B0EAC4188A65}"/>
              </a:ext>
            </a:extLst>
          </p:cNvPr>
          <p:cNvSpPr/>
          <p:nvPr/>
        </p:nvSpPr>
        <p:spPr>
          <a:xfrm>
            <a:off x="396337" y="1236877"/>
            <a:ext cx="5053275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>
                <a:ea typeface="+mn-lt"/>
                <a:cs typeface="+mn-lt"/>
              </a:rPr>
              <a:t>한계점과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ko-KR" altLang="en-US" b="1" dirty="0">
                <a:ea typeface="+mn-lt"/>
                <a:cs typeface="+mn-lt"/>
              </a:rPr>
              <a:t>개선사항</a:t>
            </a:r>
            <a:endParaRPr lang="ko-KR" dirty="0"/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ACA9F754-35B8-E71A-69A8-32173A7FDB9D}"/>
              </a:ext>
            </a:extLst>
          </p:cNvPr>
          <p:cNvSpPr/>
          <p:nvPr/>
        </p:nvSpPr>
        <p:spPr>
          <a:xfrm>
            <a:off x="6395354" y="1236876"/>
            <a:ext cx="5053275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>
                <a:ea typeface="+mn-lt"/>
                <a:cs typeface="+mn-lt"/>
              </a:rPr>
              <a:t>테스트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ko-KR" altLang="en-US" b="1" dirty="0">
                <a:ea typeface="+mn-lt"/>
                <a:cs typeface="+mn-lt"/>
              </a:rPr>
              <a:t>데이터의</a:t>
            </a:r>
            <a:r>
              <a:rPr lang="en-US" altLang="ko-KR" b="1" dirty="0">
                <a:ea typeface="+mn-lt"/>
                <a:cs typeface="+mn-lt"/>
              </a:rPr>
              <a:t> 16</a:t>
            </a:r>
            <a:r>
              <a:rPr lang="ko-KR" altLang="en-US" b="1" dirty="0">
                <a:ea typeface="+mn-lt"/>
                <a:cs typeface="+mn-lt"/>
              </a:rPr>
              <a:t>번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ko-KR" altLang="en-US" b="1" dirty="0">
                <a:ea typeface="+mn-lt"/>
                <a:cs typeface="+mn-lt"/>
              </a:rPr>
              <a:t>고객</a:t>
            </a:r>
            <a:r>
              <a:rPr lang="en-US" altLang="ko-KR" b="1" dirty="0">
                <a:ea typeface="+mn-lt"/>
                <a:cs typeface="+mn-lt"/>
              </a:rPr>
              <a:t> SHAP </a:t>
            </a:r>
            <a:r>
              <a:rPr lang="ko-KR" altLang="en-US" b="1" dirty="0">
                <a:ea typeface="+mn-lt"/>
                <a:cs typeface="+mn-lt"/>
              </a:rPr>
              <a:t>분석</a:t>
            </a:r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82595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7309" y="2701137"/>
            <a:ext cx="2375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b="1" spc="-1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Malgun Gothic"/>
                <a:ea typeface="LG스마트체 SemiBold"/>
              </a:rPr>
              <a:t>Thank you</a:t>
            </a:r>
            <a:endParaRPr lang="ko-KR" altLang="en-US" sz="3600" b="1" spc="-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</a:gradFill>
              <a:latin typeface="Malgun Gothic"/>
              <a:ea typeface="LG스마트체 Semi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55840" y="3429000"/>
            <a:ext cx="28993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8" name="그림 7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37627" y="3764597"/>
            <a:ext cx="4238625" cy="2392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21591" r="52303" b="23500"/>
          <a:stretch/>
        </p:blipFill>
        <p:spPr>
          <a:xfrm>
            <a:off x="551384" y="277240"/>
            <a:ext cx="1521129" cy="13987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12B6F-10EA-4875-836F-8979BEA77498}"/>
              </a:ext>
            </a:extLst>
          </p:cNvPr>
          <p:cNvSpPr/>
          <p:nvPr/>
        </p:nvSpPr>
        <p:spPr>
          <a:xfrm>
            <a:off x="856431" y="665067"/>
            <a:ext cx="4303781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Malgun Gothic"/>
                <a:ea typeface="Malgun Gothic"/>
              </a:rPr>
              <a:t>Goal</a:t>
            </a:r>
            <a:endParaRPr lang="en-US" altLang="ko-KR" sz="3200" b="1" dirty="0">
              <a:latin typeface="Malgun Gothic"/>
              <a:ea typeface="Malgun Gothic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CC2DFAD-F1CF-49B2-85A1-7683A08A80B6}"/>
              </a:ext>
            </a:extLst>
          </p:cNvPr>
          <p:cNvSpPr/>
          <p:nvPr/>
        </p:nvSpPr>
        <p:spPr>
          <a:xfrm>
            <a:off x="1320800" y="3644900"/>
            <a:ext cx="9550400" cy="1293355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 dirty="0" err="1">
                <a:ea typeface="맑은 고딕"/>
              </a:rPr>
              <a:t>통신사K는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최근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이탈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고객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수가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증가</a:t>
            </a:r>
            <a:r>
              <a:rPr lang="en-US" altLang="ko-KR" sz="2400" b="1" dirty="0">
                <a:ea typeface="맑은 고딕"/>
              </a:rPr>
              <a:t> -&gt; </a:t>
            </a:r>
            <a:r>
              <a:rPr lang="en-US" altLang="ko-KR" sz="2400" b="1" dirty="0" err="1">
                <a:ea typeface="맑은 고딕"/>
              </a:rPr>
              <a:t>마케팅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팀에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분석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의뢰</a:t>
            </a:r>
            <a:endParaRPr lang="ko-KR" altLang="en-US"/>
          </a:p>
          <a:p>
            <a:pPr algn="ctr"/>
            <a:r>
              <a:rPr lang="en-US" altLang="ko-KR" sz="2400" b="1" dirty="0" err="1">
                <a:ea typeface="+mn-lt"/>
                <a:cs typeface="+mn-lt"/>
              </a:rPr>
              <a:t>고객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데이터를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분석하여 이탈에 </a:t>
            </a:r>
            <a:r>
              <a:rPr lang="ko-KR" altLang="en-US" sz="2400" b="1" dirty="0" err="1">
                <a:solidFill>
                  <a:srgbClr val="000000"/>
                </a:solidFill>
                <a:ea typeface="+mn-lt"/>
                <a:cs typeface="+mn-lt"/>
              </a:rPr>
              <a:t>영행을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 미치는 요인을 찾아 </a:t>
            </a: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개선하여 고객 이탈율을 낮추는 것</a:t>
            </a:r>
            <a:endParaRPr lang="ko-KR" altLang="en-US" sz="2400" b="1" dirty="0">
              <a:ea typeface="맑은 고딕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CE130CE-4A0B-C82B-98DA-D51013ED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06" y="1045409"/>
            <a:ext cx="2760717" cy="2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1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1.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데이터셋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선정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및 </a:t>
            </a:r>
            <a:r>
              <a:rPr lang="en-US" altLang="ko-KR" sz="2400" b="1" dirty="0" err="1">
                <a:latin typeface="Malgun Gothic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2.0 Bold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/>
                <a:ea typeface="LG스마트체2.0 Bold"/>
                <a:cs typeface="Arial Unicode MS"/>
              </a:rPr>
              <a:t>설명</a:t>
            </a:r>
            <a:endParaRPr lang="en-US" altLang="ko-KR" sz="2400" b="1" dirty="0" err="1">
              <a:latin typeface="LG스마트체2.0 Bold" panose="020B0600000101010101" pitchFamily="50" charset="-127"/>
              <a:ea typeface="LG스마트체2.0 Bold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6C484C-6643-4974-B9B4-96DF93FE96C8}"/>
              </a:ext>
            </a:extLst>
          </p:cNvPr>
          <p:cNvSpPr/>
          <p:nvPr/>
        </p:nvSpPr>
        <p:spPr>
          <a:xfrm>
            <a:off x="6109361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Data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Columns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E7C31-9826-1FD9-FFC9-0327D023F0F0}"/>
              </a:ext>
            </a:extLst>
          </p:cNvPr>
          <p:cNvSpPr txBox="1"/>
          <p:nvPr/>
        </p:nvSpPr>
        <p:spPr>
          <a:xfrm>
            <a:off x="458764" y="2369913"/>
            <a:ext cx="45569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Telco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Customer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Churn</a:t>
            </a:r>
            <a:r>
              <a:rPr lang="ko-KR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통신사 고객 데이터 선정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고객 정보와 이탈 여부 정보를 포함하고 있어서 분석 및 예측에 필요한 다양한 특성을 가지고 있고 많은 사람들이 사용하는 통신 서비스 분야에서 수집되었기 때문에 현실적인 문제에 적용하기에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적합</a:t>
            </a:r>
            <a:endParaRPr lang="ko-KR" dirty="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레이블 분포가 균형적이어서 과적합을 방지하고 일반화 성능을 높일 수 있기 때문에 분류 모델을 구축하기에 적합하여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선택</a:t>
            </a:r>
            <a:endParaRPr lang="ko-KR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2F8057-0C04-FB11-D1DF-ADEAE7F3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8" y="2263959"/>
            <a:ext cx="4610443" cy="39342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42EA66E-7F54-AAE8-27D3-F9A004DFCB61}"/>
              </a:ext>
            </a:extLst>
          </p:cNvPr>
          <p:cNvSpPr/>
          <p:nvPr/>
        </p:nvSpPr>
        <p:spPr>
          <a:xfrm>
            <a:off x="490758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선정</a:t>
            </a: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이유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5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2. 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머신러닝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문제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정의</a:t>
            </a:r>
            <a:endParaRPr lang="en-US" sz="2400" b="1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571" y="2557489"/>
            <a:ext cx="3859450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정의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: Telco Customer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셋에서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문제입니다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즉,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Churn이라는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분류모델을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만들어야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Target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가입해지를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나타낸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칼럼을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타겟으로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설정하였습니다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다음과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같이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가설들을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세워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보았습니다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(Tenure)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유형이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매월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갱신하는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많을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(Contract)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은행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인출을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선택한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낮을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이러한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가설들로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해지와의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찾아서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1200" b="1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을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해결하려고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endParaRPr lang="en-US" altLang="ko-KR" sz="1600" b="1" dirty="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7A7A-3572-3F0D-4344-83F56A760564}"/>
              </a:ext>
            </a:extLst>
          </p:cNvPr>
          <p:cNvSpPr txBox="1"/>
          <p:nvPr/>
        </p:nvSpPr>
        <p:spPr>
          <a:xfrm>
            <a:off x="10237726" y="4124377"/>
            <a:ext cx="16695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가입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해지율인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Churn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데이터가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불균형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한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것을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알 수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.</a:t>
            </a:r>
            <a:endParaRPr lang="ko-KR" altLang="en-US" sz="1600" dirty="0">
              <a:latin typeface="Malgun Gothic"/>
            </a:endParaRPr>
          </a:p>
        </p:txBody>
      </p:sp>
      <p:sp>
        <p:nvSpPr>
          <p:cNvPr id="12" name="오각형 6">
            <a:extLst>
              <a:ext uri="{FF2B5EF4-FFF2-40B4-BE49-F238E27FC236}">
                <a16:creationId xmlns:a16="http://schemas.microsoft.com/office/drawing/2014/main" id="{936EC24C-4DDF-40A0-AAE2-A1641C84B1BF}"/>
              </a:ext>
            </a:extLst>
          </p:cNvPr>
          <p:cNvSpPr/>
          <p:nvPr/>
        </p:nvSpPr>
        <p:spPr>
          <a:xfrm>
            <a:off x="774081" y="1100374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풀어야할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문제와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가설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2CF0746B-BD1D-4167-AB4C-94FF8D8C1FA8}"/>
              </a:ext>
            </a:extLst>
          </p:cNvPr>
          <p:cNvSpPr/>
          <p:nvPr/>
        </p:nvSpPr>
        <p:spPr>
          <a:xfrm>
            <a:off x="6944712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Target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Churn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4AD8FD8A-AEBB-6781-7A24-FC27AB54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27" y="2560994"/>
            <a:ext cx="3982597" cy="37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087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77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3. </a:t>
            </a: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ko-KR" alt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sz="2400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FF2B6AF8-B6EB-4935-8EAB-9B111ED63AC2}"/>
              </a:ext>
            </a:extLst>
          </p:cNvPr>
          <p:cNvSpPr/>
          <p:nvPr/>
        </p:nvSpPr>
        <p:spPr>
          <a:xfrm>
            <a:off x="401087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확인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5" name="오각형 6">
            <a:extLst>
              <a:ext uri="{FF2B5EF4-FFF2-40B4-BE49-F238E27FC236}">
                <a16:creationId xmlns:a16="http://schemas.microsoft.com/office/drawing/2014/main" id="{BE9B5D57-CDE3-438C-946B-343CF75AB2FE}"/>
              </a:ext>
            </a:extLst>
          </p:cNvPr>
          <p:cNvSpPr/>
          <p:nvPr/>
        </p:nvSpPr>
        <p:spPr>
          <a:xfrm>
            <a:off x="6315844" y="1092044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중복값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 </a:t>
            </a:r>
          </a:p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필요없는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제거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B7B4-2393-46F3-99A9-A36B6EF4CB2B}"/>
              </a:ext>
            </a:extLst>
          </p:cNvPr>
          <p:cNvSpPr txBox="1"/>
          <p:nvPr/>
        </p:nvSpPr>
        <p:spPr>
          <a:xfrm>
            <a:off x="5482380" y="2520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작업전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5DCE-EABA-4963-BF2F-FBB88BC9162C}"/>
              </a:ext>
            </a:extLst>
          </p:cNvPr>
          <p:cNvSpPr txBox="1"/>
          <p:nvPr/>
        </p:nvSpPr>
        <p:spPr>
          <a:xfrm>
            <a:off x="9946918" y="2516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작업후</a:t>
            </a:r>
            <a:endParaRPr lang="ko-KR" altLang="en-US" b="1" dirty="0"/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E5A7404-157F-E2D4-0CD5-8B497E3D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68" y="2418203"/>
            <a:ext cx="2988071" cy="411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B88F55-FF9F-42B8-BFAB-F31BC2E2B930}"/>
              </a:ext>
            </a:extLst>
          </p:cNvPr>
          <p:cNvSpPr/>
          <p:nvPr/>
        </p:nvSpPr>
        <p:spPr>
          <a:xfrm>
            <a:off x="476098" y="5893794"/>
            <a:ext cx="2705200" cy="25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3071CC-0F46-3266-E03F-BBF72F31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49" y="2960646"/>
            <a:ext cx="2743200" cy="3360420"/>
          </a:xfrm>
          <a:prstGeom prst="rect">
            <a:avLst/>
          </a:prstGeom>
        </p:spPr>
      </p:pic>
      <p:pic>
        <p:nvPicPr>
          <p:cNvPr id="3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03CB797-03D6-9168-C27D-6CCABFAE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183" y="3052644"/>
            <a:ext cx="2743200" cy="31947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765E2-5033-4CDD-86FF-D27940792F4C}"/>
              </a:ext>
            </a:extLst>
          </p:cNvPr>
          <p:cNvSpPr/>
          <p:nvPr/>
        </p:nvSpPr>
        <p:spPr>
          <a:xfrm>
            <a:off x="8831847" y="3049853"/>
            <a:ext cx="2732090" cy="98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6CB60-AB7E-9A9D-069C-4324F0C82375}"/>
              </a:ext>
            </a:extLst>
          </p:cNvPr>
          <p:cNvSpPr/>
          <p:nvPr/>
        </p:nvSpPr>
        <p:spPr>
          <a:xfrm>
            <a:off x="4822613" y="2960049"/>
            <a:ext cx="3158096" cy="10003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40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2.0 Bold"/>
                <a:cs typeface="Arial Unicode MS"/>
              </a:rPr>
              <a:t>3. EDA &amp; </a:t>
            </a:r>
            <a:r>
              <a:rPr lang="ko-KR" altLang="en-US" sz="2400" b="1" dirty="0" err="1">
                <a:latin typeface="LG스마트체 Regular"/>
                <a:ea typeface="LG스마트체2.0 Bold"/>
                <a:cs typeface="Arial Unicode MS"/>
              </a:rPr>
              <a:t>전처리</a:t>
            </a:r>
            <a:endParaRPr lang="en-US" sz="2400" dirty="0" err="1">
              <a:latin typeface="LG스마트체 Regular"/>
              <a:ea typeface="LG스마트체2.0 Bold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오각형 6">
            <a:extLst>
              <a:ext uri="{FF2B5EF4-FFF2-40B4-BE49-F238E27FC236}">
                <a16:creationId xmlns:a16="http://schemas.microsoft.com/office/drawing/2014/main" id="{1EA18C75-A624-42FA-8F54-7063A0BEA58E}"/>
              </a:ext>
            </a:extLst>
          </p:cNvPr>
          <p:cNvSpPr/>
          <p:nvPr/>
        </p:nvSpPr>
        <p:spPr>
          <a:xfrm>
            <a:off x="3978153" y="880043"/>
            <a:ext cx="3768338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칼럼별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히스토그램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출력</a:t>
            </a:r>
            <a:endParaRPr lang="en-US" altLang="ko-KR" sz="20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10" descr="텍스트, 음악, 피아노이(가) 표시된 사진&#10;&#10;자동 생성된 설명">
            <a:extLst>
              <a:ext uri="{FF2B5EF4-FFF2-40B4-BE49-F238E27FC236}">
                <a16:creationId xmlns:a16="http://schemas.microsoft.com/office/drawing/2014/main" id="{5F7BC6D9-3739-90AB-B93F-5FF4A71A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92" y="2298853"/>
            <a:ext cx="9704902" cy="3903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9E257B-8E07-F819-1ACD-95B50F40179A}"/>
              </a:ext>
            </a:extLst>
          </p:cNvPr>
          <p:cNvSpPr/>
          <p:nvPr/>
        </p:nvSpPr>
        <p:spPr>
          <a:xfrm>
            <a:off x="79661" y="292902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Partner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58FD5-AF47-6D17-2156-8451BF591E0E}"/>
              </a:ext>
            </a:extLst>
          </p:cNvPr>
          <p:cNvSpPr/>
          <p:nvPr/>
        </p:nvSpPr>
        <p:spPr>
          <a:xfrm>
            <a:off x="5571529" y="274540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Dependents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5236B2-3171-A544-47F2-AC03688A991C}"/>
              </a:ext>
            </a:extLst>
          </p:cNvPr>
          <p:cNvSpPr/>
          <p:nvPr/>
        </p:nvSpPr>
        <p:spPr>
          <a:xfrm>
            <a:off x="10826249" y="293167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tenure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35044B-B811-B1BD-9D22-080E4F11E988}"/>
              </a:ext>
            </a:extLst>
          </p:cNvPr>
          <p:cNvSpPr/>
          <p:nvPr/>
        </p:nvSpPr>
        <p:spPr>
          <a:xfrm>
            <a:off x="79661" y="3528945"/>
            <a:ext cx="1493589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PhoneService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CDF65F-7508-67B9-0D9E-81F89F4B00C0}"/>
              </a:ext>
            </a:extLst>
          </p:cNvPr>
          <p:cNvSpPr/>
          <p:nvPr/>
        </p:nvSpPr>
        <p:spPr>
          <a:xfrm>
            <a:off x="6393386" y="2156347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gender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3EDDE8-5B06-C9F8-C8E7-7CD31BC8A26E}"/>
              </a:ext>
            </a:extLst>
          </p:cNvPr>
          <p:cNvSpPr/>
          <p:nvPr/>
        </p:nvSpPr>
        <p:spPr>
          <a:xfrm>
            <a:off x="8820966" y="1830194"/>
            <a:ext cx="1368900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SeniorCitizen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9242CD-0986-C2AD-C147-EC818F2C11F1}"/>
              </a:ext>
            </a:extLst>
          </p:cNvPr>
          <p:cNvSpPr/>
          <p:nvPr/>
        </p:nvSpPr>
        <p:spPr>
          <a:xfrm>
            <a:off x="2014625" y="182896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customerID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05823-A2D2-CF5E-747F-E1C6CC13519D}"/>
              </a:ext>
            </a:extLst>
          </p:cNvPr>
          <p:cNvSpPr/>
          <p:nvPr/>
        </p:nvSpPr>
        <p:spPr>
          <a:xfrm>
            <a:off x="10493739" y="3542441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InternetService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C8017-57B9-6C6C-DF92-367739DF2A1A}"/>
              </a:ext>
            </a:extLst>
          </p:cNvPr>
          <p:cNvSpPr/>
          <p:nvPr/>
        </p:nvSpPr>
        <p:spPr>
          <a:xfrm>
            <a:off x="10493740" y="4088612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TechSupport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1A585-CA97-D6A5-F9CC-2D77D2FE1A1A}"/>
              </a:ext>
            </a:extLst>
          </p:cNvPr>
          <p:cNvSpPr/>
          <p:nvPr/>
        </p:nvSpPr>
        <p:spPr>
          <a:xfrm>
            <a:off x="10826248" y="4648468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F59FB-455D-423C-944F-610592750B48}"/>
              </a:ext>
            </a:extLst>
          </p:cNvPr>
          <p:cNvSpPr/>
          <p:nvPr/>
        </p:nvSpPr>
        <p:spPr>
          <a:xfrm>
            <a:off x="10313631" y="5739807"/>
            <a:ext cx="1715264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MonthlyCharges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A34315-8D0C-F997-A293-A45C9AE56D06}"/>
              </a:ext>
            </a:extLst>
          </p:cNvPr>
          <p:cNvSpPr/>
          <p:nvPr/>
        </p:nvSpPr>
        <p:spPr>
          <a:xfrm>
            <a:off x="79660" y="4088967"/>
            <a:ext cx="1493590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OnlineSecurity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F6C464-C03A-EAC2-C243-570FDE453075}"/>
              </a:ext>
            </a:extLst>
          </p:cNvPr>
          <p:cNvSpPr/>
          <p:nvPr/>
        </p:nvSpPr>
        <p:spPr>
          <a:xfrm>
            <a:off x="79661" y="46029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StreamingTV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9AC52E-2A5D-BB57-25E1-87D1804E3A14}"/>
              </a:ext>
            </a:extLst>
          </p:cNvPr>
          <p:cNvSpPr/>
          <p:nvPr/>
        </p:nvSpPr>
        <p:spPr>
          <a:xfrm>
            <a:off x="79660" y="5158273"/>
            <a:ext cx="1590572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PaperlessBilling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6CE20-7BDC-4DBC-07BD-BDCAECC16043}"/>
              </a:ext>
            </a:extLst>
          </p:cNvPr>
          <p:cNvSpPr/>
          <p:nvPr/>
        </p:nvSpPr>
        <p:spPr>
          <a:xfrm>
            <a:off x="79661" y="63232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TotalCharges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8E21F9-C874-BA49-073B-91ED33DC7F58}"/>
              </a:ext>
            </a:extLst>
          </p:cNvPr>
          <p:cNvSpPr/>
          <p:nvPr/>
        </p:nvSpPr>
        <p:spPr>
          <a:xfrm>
            <a:off x="7603012" y="612758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Churn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732CB9-156A-BA8D-6823-9A244992E9A9}"/>
              </a:ext>
            </a:extLst>
          </p:cNvPr>
          <p:cNvSpPr/>
          <p:nvPr/>
        </p:nvSpPr>
        <p:spPr>
          <a:xfrm>
            <a:off x="5266769" y="3556320"/>
            <a:ext cx="1507446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MultipleLines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328C14-522E-E735-3A3E-AF32456F7F1D}"/>
              </a:ext>
            </a:extLst>
          </p:cNvPr>
          <p:cNvSpPr/>
          <p:nvPr/>
        </p:nvSpPr>
        <p:spPr>
          <a:xfrm>
            <a:off x="5455557" y="4243370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OnlineBackup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11FAF-B855-1855-8937-B9EF09EE3944}"/>
              </a:ext>
            </a:extLst>
          </p:cNvPr>
          <p:cNvSpPr/>
          <p:nvPr/>
        </p:nvSpPr>
        <p:spPr>
          <a:xfrm>
            <a:off x="5871193" y="4894533"/>
            <a:ext cx="1867664" cy="3649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ea typeface="+mn-lt"/>
                <a:cs typeface="+mn-lt"/>
              </a:rPr>
              <a:t>StreamingMovies</a:t>
            </a:r>
            <a:endParaRPr lang="en-US" altLang="ko-KR" sz="8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1384E-773C-4FBC-A4C3-53A1615317D8}"/>
              </a:ext>
            </a:extLst>
          </p:cNvPr>
          <p:cNvSpPr/>
          <p:nvPr/>
        </p:nvSpPr>
        <p:spPr>
          <a:xfrm>
            <a:off x="4250212" y="5351734"/>
            <a:ext cx="1604427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PaymentMethod</a:t>
            </a:r>
          </a:p>
        </p:txBody>
      </p:sp>
    </p:spTree>
    <p:extLst>
      <p:ext uri="{BB962C8B-B14F-4D97-AF65-F5344CB8AC3E}">
        <p14:creationId xmlns:p14="http://schemas.microsoft.com/office/powerpoint/2010/main" val="15465378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3573218" y="960201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히트맵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B5842-2B3E-4A19-816E-D197C86C3CB8}"/>
              </a:ext>
            </a:extLst>
          </p:cNvPr>
          <p:cNvSpPr txBox="1"/>
          <p:nvPr/>
        </p:nvSpPr>
        <p:spPr>
          <a:xfrm>
            <a:off x="6147975" y="2949161"/>
            <a:ext cx="567791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계약 유형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(Contract)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(Churn)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 사이에 음의 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서비스를 이용한 기간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Tenure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 사이에 음의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결제 방법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월별 요금 청구액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CB08486-A293-B1A9-5391-7DD420D7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9" y="1846752"/>
            <a:ext cx="4845585" cy="43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43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2015BB8C-E840-0DC3-A25A-C0FB2FC61F68}"/>
              </a:ext>
            </a:extLst>
          </p:cNvPr>
          <p:cNvSpPr/>
          <p:nvPr/>
        </p:nvSpPr>
        <p:spPr bwMode="auto">
          <a:xfrm>
            <a:off x="6852745" y="905118"/>
            <a:ext cx="4591268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b="1" kern="0" dirty="0">
                <a:solidFill>
                  <a:schemeClr val="bg1"/>
                </a:solidFill>
                <a:ea typeface="+mn-lt"/>
                <a:cs typeface="+mn-lt"/>
              </a:rPr>
              <a:t>가설에 쓰인 칼럼들의 데이터 분포</a:t>
            </a:r>
            <a:endParaRPr lang="ko-KR" altLang="en-US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672110" y="905117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가설검정으로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타당성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검증</a:t>
            </a:r>
          </a:p>
        </p:txBody>
      </p:sp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3CAAA750-3CA2-E622-E78B-AFFA6911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5" y="2370672"/>
            <a:ext cx="2449417" cy="1850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F5F0D5-80C2-40CB-9208-23C190101270}"/>
              </a:ext>
            </a:extLst>
          </p:cNvPr>
          <p:cNvSpPr/>
          <p:nvPr/>
        </p:nvSpPr>
        <p:spPr>
          <a:xfrm>
            <a:off x="7075767" y="1833753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C7E53-FE65-42C9-97D9-D4D9D2DD4E2E}"/>
              </a:ext>
            </a:extLst>
          </p:cNvPr>
          <p:cNvSpPr/>
          <p:nvPr/>
        </p:nvSpPr>
        <p:spPr>
          <a:xfrm>
            <a:off x="6923033" y="4194170"/>
            <a:ext cx="1980888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PaperlessBilling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CE611-4D73-4F16-9B32-2EF708381009}"/>
              </a:ext>
            </a:extLst>
          </p:cNvPr>
          <p:cNvSpPr/>
          <p:nvPr/>
        </p:nvSpPr>
        <p:spPr>
          <a:xfrm>
            <a:off x="9581012" y="4221878"/>
            <a:ext cx="2022451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MonthlyCharges</a:t>
            </a:r>
            <a:endParaRPr lang="en-US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AA706D-05C6-49AF-A622-20BE7896C79A}"/>
              </a:ext>
            </a:extLst>
          </p:cNvPr>
          <p:cNvSpPr/>
          <p:nvPr/>
        </p:nvSpPr>
        <p:spPr>
          <a:xfrm>
            <a:off x="9789330" y="1833752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Tenure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각형 6">
            <a:extLst>
              <a:ext uri="{FF2B5EF4-FFF2-40B4-BE49-F238E27FC236}">
                <a16:creationId xmlns:a16="http://schemas.microsoft.com/office/drawing/2014/main" id="{7B86A40F-D4D9-2BFB-BC9F-F1A6573C2FA3}"/>
              </a:ext>
            </a:extLst>
          </p:cNvPr>
          <p:cNvSpPr/>
          <p:nvPr/>
        </p:nvSpPr>
        <p:spPr>
          <a:xfrm>
            <a:off x="557159" y="1834838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Contract</a:t>
            </a: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EEF49394-F433-7688-557F-5882EE757D74}"/>
              </a:ext>
            </a:extLst>
          </p:cNvPr>
          <p:cNvSpPr/>
          <p:nvPr/>
        </p:nvSpPr>
        <p:spPr>
          <a:xfrm>
            <a:off x="3476628" y="1834837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Tenure</a:t>
            </a: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E20D4F2D-B5CA-1AD4-E867-24C616605074}"/>
              </a:ext>
            </a:extLst>
          </p:cNvPr>
          <p:cNvSpPr/>
          <p:nvPr/>
        </p:nvSpPr>
        <p:spPr>
          <a:xfrm>
            <a:off x="621424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PaperlessBilling</a:t>
            </a:r>
          </a:p>
        </p:txBody>
      </p:sp>
      <p:sp>
        <p:nvSpPr>
          <p:cNvPr id="22" name="오각형 6">
            <a:extLst>
              <a:ext uri="{FF2B5EF4-FFF2-40B4-BE49-F238E27FC236}">
                <a16:creationId xmlns:a16="http://schemas.microsoft.com/office/drawing/2014/main" id="{02167F0E-EB1D-22EF-1DF3-12A3177743F8}"/>
              </a:ext>
            </a:extLst>
          </p:cNvPr>
          <p:cNvSpPr/>
          <p:nvPr/>
        </p:nvSpPr>
        <p:spPr>
          <a:xfrm>
            <a:off x="3476628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MonthlyCharges</a:t>
            </a:r>
          </a:p>
        </p:txBody>
      </p: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92B994B-ED98-FB2E-7A5E-30A26BA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9" y="2581173"/>
            <a:ext cx="2743200" cy="1016281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3932243-6864-4394-3DAF-0ED842E7C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23" y="2576844"/>
            <a:ext cx="2743200" cy="1034118"/>
          </a:xfrm>
          <a:prstGeom prst="rect">
            <a:avLst/>
          </a:prstGeom>
        </p:spPr>
      </p:pic>
      <p:pic>
        <p:nvPicPr>
          <p:cNvPr id="25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77662B0F-C73F-89BB-5B3F-C1E91C15F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207" y="2370057"/>
            <a:ext cx="2219899" cy="1787382"/>
          </a:xfrm>
          <a:prstGeom prst="rect">
            <a:avLst/>
          </a:prstGeom>
        </p:spPr>
      </p:pic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88C9EB7-13E2-34B3-FEB7-89055A8B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95" y="4927109"/>
            <a:ext cx="2724839" cy="1024938"/>
          </a:xfrm>
          <a:prstGeom prst="rect">
            <a:avLst/>
          </a:prstGeom>
        </p:spPr>
      </p:pic>
      <p:pic>
        <p:nvPicPr>
          <p:cNvPr id="27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B031E6E2-273A-D885-4D60-8B336FC77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449" y="4803563"/>
            <a:ext cx="2366791" cy="1749428"/>
          </a:xfrm>
          <a:prstGeom prst="rect">
            <a:avLst/>
          </a:prstGeom>
        </p:spPr>
      </p:pic>
      <p:pic>
        <p:nvPicPr>
          <p:cNvPr id="28" name="그림 2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08D789B-544E-4C4A-345E-37A5DA0B8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7123" y="4928264"/>
            <a:ext cx="2743200" cy="1022629"/>
          </a:xfrm>
          <a:prstGeom prst="rect">
            <a:avLst/>
          </a:prstGeom>
        </p:spPr>
      </p:pic>
      <p:pic>
        <p:nvPicPr>
          <p:cNvPr id="29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D26A3907-ECD0-929A-5A4C-BE2010453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206" y="4809234"/>
            <a:ext cx="2302526" cy="18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97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933</Words>
  <Application>Microsoft Office PowerPoint</Application>
  <PresentationFormat>와이드스크린</PresentationFormat>
  <Paragraphs>189</Paragraphs>
  <Slides>26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경기원</dc:creator>
  <cp:lastModifiedBy>경기원 총괄 CONSULTANT 품질전략팀 (kwkyung@lgcns.com, 02-2099-5127)</cp:lastModifiedBy>
  <cp:revision>1861</cp:revision>
  <cp:lastPrinted>2017-04-19T07:25:48Z</cp:lastPrinted>
  <dcterms:created xsi:type="dcterms:W3CDTF">2017-04-17T00:33:54Z</dcterms:created>
  <dcterms:modified xsi:type="dcterms:W3CDTF">2023-04-12T06:38:51Z</dcterms:modified>
</cp:coreProperties>
</file>